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CB5B9-2542-4565-BCC6-FC8EC4A15DFE}" type="datetimeFigureOut">
              <a:rPr lang="en-US" smtClean="0"/>
              <a:t>9/16/2021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312BD7-8D28-4405-9C4A-3870CA68A65A}" type="slidenum">
              <a:rPr lang="en-US" smtClean="0"/>
              <a:t>‹#›</a:t>
            </a:fld>
            <a:endParaRPr lang="en-US"/>
          </a:p>
        </p:txBody>
      </p:sp>
    </p:spTree>
    <p:extLst>
      <p:ext uri="{BB962C8B-B14F-4D97-AF65-F5344CB8AC3E}">
        <p14:creationId xmlns:p14="http://schemas.microsoft.com/office/powerpoint/2010/main" val="2972124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Title VII prohibits employment discrimination based on religion, color, sex, race, and national origin (</a:t>
            </a:r>
            <a:r>
              <a:rPr lang="en-US" sz="1200" kern="1200" dirty="0" err="1" smtClean="0">
                <a:solidFill>
                  <a:schemeClr val="tx1"/>
                </a:solidFill>
                <a:effectLst/>
                <a:latin typeface="+mn-lt"/>
                <a:ea typeface="+mn-ea"/>
                <a:cs typeface="+mn-cs"/>
              </a:rPr>
              <a:t>Pappoe</a:t>
            </a:r>
            <a:r>
              <a:rPr lang="en-US" sz="1200" kern="1200" dirty="0" smtClean="0">
                <a:solidFill>
                  <a:schemeClr val="tx1"/>
                </a:solidFill>
                <a:effectLst/>
                <a:latin typeface="+mn-lt"/>
                <a:ea typeface="+mn-ea"/>
                <a:cs typeface="+mn-cs"/>
              </a:rPr>
              <a:t>, 2019). Rules that protect persons on sex, gender, and sexual orientations are primary parts of the Act provisions.  Therefore, it is wrong to provide incentive benefits to men in disfavor of women.   The act proscribes employers to discriminate against their workers based on their religious beliefs and practices. Title VII requires employers to come up with reasonable accommodations for their employees, like making scheduling adjustments to avoid interfering with religious exercise. According to Civil Rights Act, it is discriminatory for any employer to require any bilingual employee to speak the English language in the workplace (</a:t>
            </a:r>
            <a:r>
              <a:rPr lang="en-US" sz="1200" kern="1200" dirty="0" err="1" smtClean="0">
                <a:solidFill>
                  <a:schemeClr val="tx1"/>
                </a:solidFill>
                <a:effectLst/>
                <a:latin typeface="+mn-lt"/>
                <a:ea typeface="+mn-ea"/>
                <a:cs typeface="+mn-cs"/>
              </a:rPr>
              <a:t>Pappoe</a:t>
            </a:r>
            <a:r>
              <a:rPr lang="en-US" sz="1200" kern="1200" dirty="0" smtClean="0">
                <a:solidFill>
                  <a:schemeClr val="tx1"/>
                </a:solidFill>
                <a:effectLst/>
                <a:latin typeface="+mn-lt"/>
                <a:ea typeface="+mn-ea"/>
                <a:cs typeface="+mn-cs"/>
              </a:rPr>
              <a:t>, 2019). This section prohibits any form of harassment in workplaces. Notably, bullying and hazing are the most common harassment behaviors which contradict the Title VII Act.</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2</a:t>
            </a:fld>
            <a:endParaRPr lang="en-US"/>
          </a:p>
        </p:txBody>
      </p:sp>
    </p:spTree>
    <p:extLst>
      <p:ext uri="{BB962C8B-B14F-4D97-AF65-F5344CB8AC3E}">
        <p14:creationId xmlns:p14="http://schemas.microsoft.com/office/powerpoint/2010/main" val="1447785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Under this section, it is also illegal to discriminate aspects of employment like job advertisement, training programs, compensation, and retirement benefits and plans. The act affects staffing decisions based on pay discrimination. According to this act, discriminatory practices can be induced when there are differences in pay practices for any performed obligation. It is illegal to discriminate in firing, hiring regarding conditions, compensation, and terms of working (</a:t>
            </a:r>
            <a:r>
              <a:rPr lang="en-US" sz="1200" kern="1200" dirty="0" err="1" smtClean="0">
                <a:solidFill>
                  <a:schemeClr val="tx1"/>
                </a:solidFill>
                <a:effectLst/>
                <a:latin typeface="+mn-lt"/>
                <a:ea typeface="+mn-ea"/>
                <a:cs typeface="+mn-cs"/>
              </a:rPr>
              <a:t>Hersch</a:t>
            </a:r>
            <a:r>
              <a:rPr lang="en-US" sz="1200" kern="1200" dirty="0" smtClean="0">
                <a:solidFill>
                  <a:schemeClr val="tx1"/>
                </a:solidFill>
                <a:effectLst/>
                <a:latin typeface="+mn-lt"/>
                <a:ea typeface="+mn-ea"/>
                <a:cs typeface="+mn-cs"/>
              </a:rPr>
              <a:t> &amp; </a:t>
            </a:r>
            <a:r>
              <a:rPr lang="en-US" sz="1200" kern="1200" dirty="0" err="1" smtClean="0">
                <a:solidFill>
                  <a:schemeClr val="tx1"/>
                </a:solidFill>
                <a:effectLst/>
                <a:latin typeface="+mn-lt"/>
                <a:ea typeface="+mn-ea"/>
                <a:cs typeface="+mn-cs"/>
              </a:rPr>
              <a:t>Shinall</a:t>
            </a:r>
            <a:r>
              <a:rPr lang="en-US" sz="1200" kern="1200" dirty="0" smtClean="0">
                <a:solidFill>
                  <a:schemeClr val="tx1"/>
                </a:solidFill>
                <a:effectLst/>
                <a:latin typeface="+mn-lt"/>
                <a:ea typeface="+mn-ea"/>
                <a:cs typeface="+mn-cs"/>
              </a:rPr>
              <a:t>, 2015). Job applicants, employees, former employees, and training participants should benefit from protection under Title VII. The employer must ensure that Title VII is considered when assessing the right job applicants. Such integration ensures that the applicants are not discriminated and eliminated on the basis of various characteristics such as age, race, or color, among other classes. </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3</a:t>
            </a:fld>
            <a:endParaRPr lang="en-US"/>
          </a:p>
        </p:txBody>
      </p:sp>
    </p:spTree>
    <p:extLst>
      <p:ext uri="{BB962C8B-B14F-4D97-AF65-F5344CB8AC3E}">
        <p14:creationId xmlns:p14="http://schemas.microsoft.com/office/powerpoint/2010/main" val="1096844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the workplace, employers may violate anti-discrimination laws in several ways. First, through harassment due to color, race, religion, and sex (sexual orientation, gender identity, and generic information). Second, employers provide unfair treatment conditions to their employees because of religion or gender differences (Rothstein, 2020). Third, managers also denial their workers for workplace change due to religious beliefs and disabilities issues. According to the Americans with Disabilities Act (ADA), employers should provide reasonable accommodations for disabled persons. Employers may also deny female workers pregnancy leave, thus violating Family Medical Leave Act (FMLA) (Rothstein, 2020). According to this act, employees can take twelve weeks every year due to child adoption or while attending serious health conditions.</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4</a:t>
            </a:fld>
            <a:endParaRPr lang="en-US"/>
          </a:p>
        </p:txBody>
      </p:sp>
    </p:spTree>
    <p:extLst>
      <p:ext uri="{BB962C8B-B14F-4D97-AF65-F5344CB8AC3E}">
        <p14:creationId xmlns:p14="http://schemas.microsoft.com/office/powerpoint/2010/main" val="3805644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In the US, racial minorities like blacks, Latinos, and other communities have experienced discrimination in their workplaces. For example, in 1960, the blacks experienced unemployment rates that doubled those of white (Belton &amp; </a:t>
            </a:r>
            <a:r>
              <a:rPr lang="en-US" sz="1200" kern="1200" dirty="0" err="1" smtClean="0">
                <a:solidFill>
                  <a:schemeClr val="tx1"/>
                </a:solidFill>
                <a:effectLst/>
                <a:latin typeface="+mn-lt"/>
                <a:ea typeface="+mn-ea"/>
                <a:cs typeface="+mn-cs"/>
              </a:rPr>
              <a:t>Wasby</a:t>
            </a:r>
            <a:r>
              <a:rPr lang="en-US" sz="1200" kern="1200" dirty="0" smtClean="0">
                <a:solidFill>
                  <a:schemeClr val="tx1"/>
                </a:solidFill>
                <a:effectLst/>
                <a:latin typeface="+mn-lt"/>
                <a:ea typeface="+mn-ea"/>
                <a:cs typeface="+mn-cs"/>
              </a:rPr>
              <a:t>, 2019). This happened because, during that time, there were no laws that could prevent racial discrimination in employment. For almost, hundred years after the Civil War, employers discriminated against racial minorities employees in promotions, hiring, and compensation.  However, the Civil Rights Act of 1964 prevented employers from discrimination forms based on race (Belton &amp; </a:t>
            </a:r>
            <a:r>
              <a:rPr lang="en-US" sz="1200" kern="1200" dirty="0" err="1" smtClean="0">
                <a:solidFill>
                  <a:schemeClr val="tx1"/>
                </a:solidFill>
                <a:effectLst/>
                <a:latin typeface="+mn-lt"/>
                <a:ea typeface="+mn-ea"/>
                <a:cs typeface="+mn-cs"/>
              </a:rPr>
              <a:t>Wasby</a:t>
            </a:r>
            <a:r>
              <a:rPr lang="en-US" sz="1200" kern="1200" dirty="0" smtClean="0">
                <a:solidFill>
                  <a:schemeClr val="tx1"/>
                </a:solidFill>
                <a:effectLst/>
                <a:latin typeface="+mn-lt"/>
                <a:ea typeface="+mn-ea"/>
                <a:cs typeface="+mn-cs"/>
              </a:rPr>
              <a:t>, 2019). The Civil Rights Act of 1964 played a significant role in ending segregation and helped African Americans to have equal access to public transport, restaurants, and other public facilities.  The act led to the development of the Equal Employment Opportunity Commission that helps to prevent racial discrimination in workplaces (Brown, 2014). Additionally, the act called for employers to respect racial and cultural differences in the workplace. The act helped to prevent racial discrimination in workplaces where most blacks worked.</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5</a:t>
            </a:fld>
            <a:endParaRPr lang="en-US"/>
          </a:p>
        </p:txBody>
      </p:sp>
    </p:spTree>
    <p:extLst>
      <p:ext uri="{BB962C8B-B14F-4D97-AF65-F5344CB8AC3E}">
        <p14:creationId xmlns:p14="http://schemas.microsoft.com/office/powerpoint/2010/main" val="988408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Equal Employment Opportunity Commission (EEOC) is a federal agency that imposes laws against job harassment and discrimination.  It was developed by Congress in 1964 as one of enforcing Title VII on the Civil Rights Act. The laws apply in several aspects of the workplace, such as promotions, hiring, training, benefits, and harassment. EEOC investigates job complaints based on color, religion, disability, sex, and national origin. The agency takes action to stop discrimination from employers. EEOC also works to prevent workplace discrimination before it happens. This involves giving a presentation to employers and employees about the laws to enforce to prevent all forms of discrimination. EEOC writes documents on equal employment opportunities rules and laws to help employers, employees, and applicants understand their rights. EEOC provides guidelines on particular issues in workplaces, like applying ADA for employees with mental issues.</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6</a:t>
            </a:fld>
            <a:endParaRPr lang="en-US"/>
          </a:p>
        </p:txBody>
      </p:sp>
    </p:spTree>
    <p:extLst>
      <p:ext uri="{BB962C8B-B14F-4D97-AF65-F5344CB8AC3E}">
        <p14:creationId xmlns:p14="http://schemas.microsoft.com/office/powerpoint/2010/main" val="4267300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EEOC encapsulates several aspects of discrimination practices. They protect employees using federal laws in which every tries to restrict forms of discrimination.  Notably, EEOC enforces laws like the Pregnancy Discrimination Act, Title VII, Equal Pay Act, and Age Discrimination of Employment (Barnes,2020). EEOC can sue local, federal, and local government and private employers regarding discrimination acts. Notably, EEOC uses monetary fines as penalties for any organization violating discrimination laws. When an employee wants to litigate a company for discrimination allegation, EEOC helps them to file a formal complaint. Later on, EEOC reviews the case and decides on whether to follow it through the litigation process. Moreover, the EEOC web page provides crucial information about commission history, programs, and procedures.</a:t>
            </a:r>
          </a:p>
          <a:p>
            <a:r>
              <a:rPr lang="en-US" sz="1200" kern="1200" dirty="0" smtClean="0">
                <a:solidFill>
                  <a:schemeClr val="tx1"/>
                </a:solidFill>
                <a:effectLst/>
                <a:latin typeface="+mn-lt"/>
                <a:ea typeface="+mn-ea"/>
                <a:cs typeface="+mn-cs"/>
              </a:rPr>
              <a:t> EEOC cooperates with other agencies and government bodies to promote equality goals through participating in various programs. Some of these programs include law enforcement, especially those concerned with equal hiring opportunities for women and people of color. Notably, EEOC dedicates most of its time to improve workplace equality for all American people.  EEOC develops and implements special initiatives and not only enforcing federal laws on discrimination.</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7</a:t>
            </a:fld>
            <a:endParaRPr lang="en-US"/>
          </a:p>
        </p:txBody>
      </p:sp>
    </p:spTree>
    <p:extLst>
      <p:ext uri="{BB962C8B-B14F-4D97-AF65-F5344CB8AC3E}">
        <p14:creationId xmlns:p14="http://schemas.microsoft.com/office/powerpoint/2010/main" val="2475093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Retaliation is an act where an employer takes an adverse action against his or her employee after making any complain or reporting any activity that the employee believes is discriminatory or relates to harassment in the place of work (</a:t>
            </a:r>
            <a:r>
              <a:rPr lang="en-US" sz="1200" kern="1200" dirty="0" err="1" smtClean="0">
                <a:solidFill>
                  <a:schemeClr val="tx1"/>
                </a:solidFill>
                <a:effectLst/>
                <a:latin typeface="+mn-lt"/>
                <a:ea typeface="+mn-ea"/>
                <a:cs typeface="+mn-cs"/>
              </a:rPr>
              <a:t>Eisenstadt</a:t>
            </a:r>
            <a:r>
              <a:rPr lang="en-US" sz="1200" kern="1200" dirty="0" smtClean="0">
                <a:solidFill>
                  <a:schemeClr val="tx1"/>
                </a:solidFill>
                <a:effectLst/>
                <a:latin typeface="+mn-lt"/>
                <a:ea typeface="+mn-ea"/>
                <a:cs typeface="+mn-cs"/>
              </a:rPr>
              <a:t> &amp; Geddes, 2018). </a:t>
            </a:r>
          </a:p>
          <a:p>
            <a:r>
              <a:rPr lang="en-US" sz="1200" kern="1200" dirty="0" smtClean="0">
                <a:solidFill>
                  <a:schemeClr val="tx1"/>
                </a:solidFill>
                <a:effectLst/>
                <a:latin typeface="+mn-lt"/>
                <a:ea typeface="+mn-ea"/>
                <a:cs typeface="+mn-cs"/>
              </a:rPr>
              <a:t>According to Title VII, some of the common circumstances that lead to retaliation claims include when employees are denied promotion or pay raise, deduction of salary, transfer to another location or position, change of job duties, and demoting or termination of an employee.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Employment lawyers normally assess varied elements when determining retaliation case. </a:t>
            </a:r>
          </a:p>
          <a:p>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8</a:t>
            </a:fld>
            <a:endParaRPr lang="en-US"/>
          </a:p>
        </p:txBody>
      </p:sp>
    </p:spTree>
    <p:extLst>
      <p:ext uri="{BB962C8B-B14F-4D97-AF65-F5344CB8AC3E}">
        <p14:creationId xmlns:p14="http://schemas.microsoft.com/office/powerpoint/2010/main" val="2581614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of the documents needed to defend a retaliation claim is the employee’s experience of the said illegal discrimination or harassment (</a:t>
            </a:r>
            <a:r>
              <a:rPr lang="en-US" sz="1200" kern="1200" dirty="0" err="1" smtClean="0">
                <a:solidFill>
                  <a:schemeClr val="tx1"/>
                </a:solidFill>
                <a:effectLst/>
                <a:latin typeface="+mn-lt"/>
                <a:ea typeface="+mn-ea"/>
                <a:cs typeface="+mn-cs"/>
              </a:rPr>
              <a:t>Eisenstadt</a:t>
            </a:r>
            <a:r>
              <a:rPr lang="en-US" sz="1200" kern="1200" dirty="0" smtClean="0">
                <a:solidFill>
                  <a:schemeClr val="tx1"/>
                </a:solidFill>
                <a:effectLst/>
                <a:latin typeface="+mn-lt"/>
                <a:ea typeface="+mn-ea"/>
                <a:cs typeface="+mn-cs"/>
              </a:rPr>
              <a:t> &amp; Geddes, 2018). It means that the employee must prove that he or she experienced or was a witness of discrimination or harassment in the workplace. </a:t>
            </a:r>
          </a:p>
          <a:p>
            <a:r>
              <a:rPr lang="en-US" sz="1200" kern="1200" dirty="0" smtClean="0">
                <a:solidFill>
                  <a:schemeClr val="tx1"/>
                </a:solidFill>
                <a:effectLst/>
                <a:latin typeface="+mn-lt"/>
                <a:ea typeface="+mn-ea"/>
                <a:cs typeface="+mn-cs"/>
              </a:rPr>
              <a:t>Another document needed to defend a retaliation claim is that the employee must prove that he or she was involved in a protected activity. A protected activity can involve acts such as opposing an unlawful practice in an organization.</a:t>
            </a:r>
          </a:p>
          <a:p>
            <a:r>
              <a:rPr lang="en-US" sz="1200" kern="1200" dirty="0" smtClean="0">
                <a:solidFill>
                  <a:schemeClr val="tx1"/>
                </a:solidFill>
                <a:effectLst/>
                <a:latin typeface="+mn-lt"/>
                <a:ea typeface="+mn-ea"/>
                <a:cs typeface="+mn-cs"/>
              </a:rPr>
              <a:t>Another document is a proof that the employer indeed took adverse measures against the employee after reporting any case of harassment or discrimination in workplace (</a:t>
            </a:r>
            <a:r>
              <a:rPr lang="en-US" sz="1200" kern="1200" dirty="0" err="1" smtClean="0">
                <a:solidFill>
                  <a:schemeClr val="tx1"/>
                </a:solidFill>
                <a:effectLst/>
                <a:latin typeface="+mn-lt"/>
                <a:ea typeface="+mn-ea"/>
                <a:cs typeface="+mn-cs"/>
              </a:rPr>
              <a:t>Eisenstadt</a:t>
            </a:r>
            <a:r>
              <a:rPr lang="en-US" sz="1200" kern="1200" dirty="0" smtClean="0">
                <a:solidFill>
                  <a:schemeClr val="tx1"/>
                </a:solidFill>
                <a:effectLst/>
                <a:latin typeface="+mn-lt"/>
                <a:ea typeface="+mn-ea"/>
                <a:cs typeface="+mn-cs"/>
              </a:rPr>
              <a:t> &amp; Geddes, 2018). These actions might be firing or even demoting the employee.</a:t>
            </a:r>
          </a:p>
          <a:p>
            <a:r>
              <a:rPr lang="en-US" sz="1200" kern="1200" dirty="0" smtClean="0">
                <a:solidFill>
                  <a:schemeClr val="tx1"/>
                </a:solidFill>
                <a:effectLst/>
                <a:latin typeface="+mn-lt"/>
                <a:ea typeface="+mn-ea"/>
                <a:cs typeface="+mn-cs"/>
              </a:rPr>
              <a:t>The employee must also have a document that supports that he or she suffered certain damages based on the retaliation. For instance, the employee can submit a document that reveals that he or she suffered from physical or emotional problem as a result of the employer’s actions. </a:t>
            </a:r>
            <a:endParaRPr lang="en-US" dirty="0"/>
          </a:p>
        </p:txBody>
      </p:sp>
      <p:sp>
        <p:nvSpPr>
          <p:cNvPr id="4" name="Slide Number Placeholder 3"/>
          <p:cNvSpPr>
            <a:spLocks noGrp="1"/>
          </p:cNvSpPr>
          <p:nvPr>
            <p:ph type="sldNum" sz="quarter" idx="10"/>
          </p:nvPr>
        </p:nvSpPr>
        <p:spPr/>
        <p:txBody>
          <a:bodyPr/>
          <a:lstStyle/>
          <a:p>
            <a:fld id="{AB312BD7-8D28-4405-9C4A-3870CA68A65A}" type="slidenum">
              <a:rPr lang="en-US" smtClean="0"/>
              <a:t>9</a:t>
            </a:fld>
            <a:endParaRPr lang="en-US"/>
          </a:p>
        </p:txBody>
      </p:sp>
    </p:spTree>
    <p:extLst>
      <p:ext uri="{BB962C8B-B14F-4D97-AF65-F5344CB8AC3E}">
        <p14:creationId xmlns:p14="http://schemas.microsoft.com/office/powerpoint/2010/main" val="35365810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CF152ED-D217-494B-91DC-99657E221071}"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562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CA0B310-871C-4D1A-989C-7E67AB40D31E}"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152ED-D217-494B-91DC-99657E221071}" type="slidenum">
              <a:rPr lang="en-US" smtClean="0"/>
              <a:t>‹#›</a:t>
            </a:fld>
            <a:endParaRPr lang="en-US"/>
          </a:p>
        </p:txBody>
      </p:sp>
    </p:spTree>
    <p:extLst>
      <p:ext uri="{BB962C8B-B14F-4D97-AF65-F5344CB8AC3E}">
        <p14:creationId xmlns:p14="http://schemas.microsoft.com/office/powerpoint/2010/main" val="102450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5133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026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spTree>
    <p:extLst>
      <p:ext uri="{BB962C8B-B14F-4D97-AF65-F5344CB8AC3E}">
        <p14:creationId xmlns:p14="http://schemas.microsoft.com/office/powerpoint/2010/main" val="556815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6890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0467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0693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5516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spTree>
    <p:extLst>
      <p:ext uri="{BB962C8B-B14F-4D97-AF65-F5344CB8AC3E}">
        <p14:creationId xmlns:p14="http://schemas.microsoft.com/office/powerpoint/2010/main" val="1249885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A0B310-871C-4D1A-989C-7E67AB40D31E}" type="datetimeFigureOut">
              <a:rPr lang="en-US" smtClean="0"/>
              <a:t>9/16/2021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152ED-D217-494B-91DC-99657E221071}"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308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A0B310-871C-4D1A-989C-7E67AB40D31E}"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152ED-D217-494B-91DC-99657E221071}" type="slidenum">
              <a:rPr lang="en-US" smtClean="0"/>
              <a:t>‹#›</a:t>
            </a:fld>
            <a:endParaRPr lang="en-US"/>
          </a:p>
        </p:txBody>
      </p:sp>
    </p:spTree>
    <p:extLst>
      <p:ext uri="{BB962C8B-B14F-4D97-AF65-F5344CB8AC3E}">
        <p14:creationId xmlns:p14="http://schemas.microsoft.com/office/powerpoint/2010/main" val="1338183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A0B310-871C-4D1A-989C-7E67AB40D31E}" type="datetimeFigureOut">
              <a:rPr lang="en-US" smtClean="0"/>
              <a:t>9/16/2021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F152ED-D217-494B-91DC-99657E221071}"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9303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A0B310-871C-4D1A-989C-7E67AB40D31E}" type="datetimeFigureOut">
              <a:rPr lang="en-US" smtClean="0"/>
              <a:t>9/16/2021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F152ED-D217-494B-91DC-99657E221071}"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12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A0B310-871C-4D1A-989C-7E67AB40D31E}" type="datetimeFigureOut">
              <a:rPr lang="en-US" smtClean="0"/>
              <a:t>9/16/2021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F152ED-D217-494B-91DC-99657E221071}" type="slidenum">
              <a:rPr lang="en-US" smtClean="0"/>
              <a:t>‹#›</a:t>
            </a:fld>
            <a:endParaRPr lang="en-US"/>
          </a:p>
        </p:txBody>
      </p:sp>
    </p:spTree>
    <p:extLst>
      <p:ext uri="{BB962C8B-B14F-4D97-AF65-F5344CB8AC3E}">
        <p14:creationId xmlns:p14="http://schemas.microsoft.com/office/powerpoint/2010/main" val="1951958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CA0B310-871C-4D1A-989C-7E67AB40D31E}"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152ED-D217-494B-91DC-99657E221071}"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7631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CA0B310-871C-4D1A-989C-7E67AB40D31E}" type="datetimeFigureOut">
              <a:rPr lang="en-US" smtClean="0"/>
              <a:t>9/16/2021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152ED-D217-494B-91DC-99657E221071}" type="slidenum">
              <a:rPr lang="en-US" smtClean="0"/>
              <a:t>‹#›</a:t>
            </a:fld>
            <a:endParaRPr lang="en-US"/>
          </a:p>
        </p:txBody>
      </p:sp>
    </p:spTree>
    <p:extLst>
      <p:ext uri="{BB962C8B-B14F-4D97-AF65-F5344CB8AC3E}">
        <p14:creationId xmlns:p14="http://schemas.microsoft.com/office/powerpoint/2010/main" val="2375354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CA0B310-871C-4D1A-989C-7E67AB40D31E}" type="datetimeFigureOut">
              <a:rPr lang="en-US" smtClean="0"/>
              <a:t>9/16/2021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F152ED-D217-494B-91DC-99657E221071}" type="slidenum">
              <a:rPr lang="en-US" smtClean="0"/>
              <a:t>‹#›</a:t>
            </a:fld>
            <a:endParaRPr lang="en-US"/>
          </a:p>
        </p:txBody>
      </p:sp>
    </p:spTree>
    <p:extLst>
      <p:ext uri="{BB962C8B-B14F-4D97-AF65-F5344CB8AC3E}">
        <p14:creationId xmlns:p14="http://schemas.microsoft.com/office/powerpoint/2010/main" val="2464392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2387600"/>
          </a:xfrm>
        </p:spPr>
        <p:txBody>
          <a:bodyPr/>
          <a:lstStyle/>
          <a:p>
            <a:r>
              <a:rPr lang="en-US" dirty="0" smtClean="0"/>
              <a:t>Employment Law</a:t>
            </a:r>
            <a:endParaRPr lang="en-US" dirty="0"/>
          </a:p>
        </p:txBody>
      </p:sp>
      <p:sp>
        <p:nvSpPr>
          <p:cNvPr id="3" name="Subtitle 2"/>
          <p:cNvSpPr>
            <a:spLocks noGrp="1"/>
          </p:cNvSpPr>
          <p:nvPr>
            <p:ph type="subTitle" idx="1"/>
          </p:nvPr>
        </p:nvSpPr>
        <p:spPr>
          <a:xfrm>
            <a:off x="1648691" y="3518910"/>
            <a:ext cx="9144000" cy="1655762"/>
          </a:xfrm>
        </p:spPr>
        <p:txBody>
          <a:bodyPr>
            <a:normAutofit fontScale="77500" lnSpcReduction="20000"/>
          </a:bodyPr>
          <a:lstStyle/>
          <a:p>
            <a:r>
              <a:rPr lang="en-US" dirty="0" smtClean="0"/>
              <a:t>Student’s Name</a:t>
            </a:r>
          </a:p>
          <a:p>
            <a:r>
              <a:rPr lang="en-US" dirty="0" smtClean="0"/>
              <a:t>University Name</a:t>
            </a:r>
          </a:p>
          <a:p>
            <a:r>
              <a:rPr lang="en-US" dirty="0" smtClean="0"/>
              <a:t>Course Name</a:t>
            </a:r>
          </a:p>
          <a:p>
            <a:r>
              <a:rPr lang="en-US" dirty="0" smtClean="0"/>
              <a:t>Professor’s Name</a:t>
            </a:r>
          </a:p>
          <a:p>
            <a:r>
              <a:rPr lang="en-US" dirty="0" smtClean="0"/>
              <a:t>Date</a:t>
            </a:r>
            <a:endParaRPr lang="en-US" dirty="0"/>
          </a:p>
        </p:txBody>
      </p:sp>
    </p:spTree>
    <p:extLst>
      <p:ext uri="{BB962C8B-B14F-4D97-AF65-F5344CB8AC3E}">
        <p14:creationId xmlns:p14="http://schemas.microsoft.com/office/powerpoint/2010/main" val="2712019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293" y="358678"/>
            <a:ext cx="9601196" cy="1303867"/>
          </a:xfrm>
        </p:spPr>
        <p:txBody>
          <a:bodyPr/>
          <a:lstStyle/>
          <a:p>
            <a:pPr algn="ctr"/>
            <a:r>
              <a:rPr lang="en-US" b="1" dirty="0" smtClean="0">
                <a:latin typeface="+mn-lt"/>
              </a:rPr>
              <a:t>References </a:t>
            </a:r>
            <a:endParaRPr lang="en-US" b="1" dirty="0">
              <a:latin typeface="+mn-lt"/>
            </a:endParaRPr>
          </a:p>
        </p:txBody>
      </p:sp>
      <p:sp>
        <p:nvSpPr>
          <p:cNvPr id="3" name="Content Placeholder 2"/>
          <p:cNvSpPr>
            <a:spLocks noGrp="1"/>
          </p:cNvSpPr>
          <p:nvPr>
            <p:ph idx="1"/>
          </p:nvPr>
        </p:nvSpPr>
        <p:spPr>
          <a:xfrm>
            <a:off x="838200" y="1479261"/>
            <a:ext cx="10515600" cy="4351338"/>
          </a:xfrm>
        </p:spPr>
        <p:txBody>
          <a:bodyPr>
            <a:normAutofit fontScale="85000" lnSpcReduction="20000"/>
          </a:bodyPr>
          <a:lstStyle/>
          <a:p>
            <a:r>
              <a:rPr lang="en-US" dirty="0"/>
              <a:t>Barnes, S. (2020). Employee Discrimination and Corporate Morale: Evidence from the Equal Employment Opportunity Commission.</a:t>
            </a:r>
          </a:p>
          <a:p>
            <a:r>
              <a:rPr lang="en-US" dirty="0"/>
              <a:t>Belton, R., &amp; </a:t>
            </a:r>
            <a:r>
              <a:rPr lang="en-US" dirty="0" err="1"/>
              <a:t>Wasby</a:t>
            </a:r>
            <a:r>
              <a:rPr lang="en-US" dirty="0"/>
              <a:t>, S. L. (2019). </a:t>
            </a:r>
            <a:r>
              <a:rPr lang="en-US" i="1" dirty="0"/>
              <a:t>The crusade for equality in the workplace: The Griggs v. Duke power story</a:t>
            </a:r>
            <a:r>
              <a:rPr lang="en-US" dirty="0"/>
              <a:t>. University Press of Kansas. </a:t>
            </a:r>
          </a:p>
          <a:p>
            <a:r>
              <a:rPr lang="en-US" dirty="0"/>
              <a:t>Brown, P. (2014). The civil rights act of 1964. </a:t>
            </a:r>
            <a:r>
              <a:rPr lang="en-US" i="1" dirty="0"/>
              <a:t>Wash. UL Rev.</a:t>
            </a:r>
            <a:r>
              <a:rPr lang="en-US" dirty="0"/>
              <a:t>, </a:t>
            </a:r>
            <a:r>
              <a:rPr lang="en-US" i="1" dirty="0"/>
              <a:t>92</a:t>
            </a:r>
            <a:r>
              <a:rPr lang="en-US" dirty="0"/>
              <a:t>, 527.</a:t>
            </a:r>
          </a:p>
          <a:p>
            <a:r>
              <a:rPr lang="en-US" dirty="0" err="1"/>
              <a:t>Eisenstadt</a:t>
            </a:r>
            <a:r>
              <a:rPr lang="en-US" dirty="0"/>
              <a:t>, L., &amp; Geddes, D. (2018). Suppressed anger, retaliation doctrine, and workplace culture. </a:t>
            </a:r>
            <a:r>
              <a:rPr lang="en-US" i="1" dirty="0"/>
              <a:t>U. Pa. J. Bus. L.</a:t>
            </a:r>
            <a:r>
              <a:rPr lang="en-US" dirty="0"/>
              <a:t>, </a:t>
            </a:r>
            <a:r>
              <a:rPr lang="en-US" i="1" dirty="0"/>
              <a:t>20</a:t>
            </a:r>
            <a:r>
              <a:rPr lang="en-US" dirty="0"/>
              <a:t>, 147.</a:t>
            </a:r>
          </a:p>
          <a:p>
            <a:r>
              <a:rPr lang="en-US" dirty="0" err="1"/>
              <a:t>Hersch</a:t>
            </a:r>
            <a:r>
              <a:rPr lang="en-US" dirty="0"/>
              <a:t>, J., &amp; </a:t>
            </a:r>
            <a:r>
              <a:rPr lang="en-US" dirty="0" err="1"/>
              <a:t>Shinall</a:t>
            </a:r>
            <a:r>
              <a:rPr lang="en-US" dirty="0"/>
              <a:t>, J. B. (2015). Fifty years later: The legacy of the Civil Rights Act of 1964. </a:t>
            </a:r>
            <a:r>
              <a:rPr lang="en-US" i="1" dirty="0"/>
              <a:t>Journal of Policy Analysis and Management</a:t>
            </a:r>
            <a:r>
              <a:rPr lang="en-US" dirty="0"/>
              <a:t>, </a:t>
            </a:r>
            <a:r>
              <a:rPr lang="en-US" i="1" dirty="0"/>
              <a:t>34</a:t>
            </a:r>
            <a:r>
              <a:rPr lang="en-US" dirty="0"/>
              <a:t>(2), 424-456.  </a:t>
            </a:r>
          </a:p>
          <a:p>
            <a:r>
              <a:rPr lang="en-US" dirty="0" err="1"/>
              <a:t>Pappoe</a:t>
            </a:r>
            <a:r>
              <a:rPr lang="en-US" dirty="0"/>
              <a:t>, Y. N. (2019). The shortcomings of Title VII for the Black female plaintiff. </a:t>
            </a:r>
            <a:r>
              <a:rPr lang="en-US" i="1" dirty="0"/>
              <a:t>U. Pa. JL &amp; Soc. Change</a:t>
            </a:r>
            <a:r>
              <a:rPr lang="en-US" dirty="0"/>
              <a:t>, </a:t>
            </a:r>
            <a:r>
              <a:rPr lang="en-US" i="1" dirty="0"/>
              <a:t>22</a:t>
            </a:r>
            <a:r>
              <a:rPr lang="en-US" dirty="0"/>
              <a:t>, 1.</a:t>
            </a:r>
          </a:p>
          <a:p>
            <a:r>
              <a:rPr lang="en-US" dirty="0"/>
              <a:t>Rothstein, M. A. (2020). Predictive health information and employment discrimination under the ADA and GINA. </a:t>
            </a:r>
            <a:r>
              <a:rPr lang="en-US" i="1" dirty="0"/>
              <a:t>Journal of Law, Medicine &amp; Ethics</a:t>
            </a:r>
            <a:r>
              <a:rPr lang="en-US" dirty="0"/>
              <a:t>, </a:t>
            </a:r>
            <a:r>
              <a:rPr lang="en-US" i="1" dirty="0"/>
              <a:t>48</a:t>
            </a:r>
            <a:r>
              <a:rPr lang="en-US" dirty="0"/>
              <a:t>(3), 595-602. </a:t>
            </a:r>
          </a:p>
          <a:p>
            <a:pPr marL="0" indent="0">
              <a:buNone/>
            </a:pPr>
            <a:endParaRPr lang="en-US" dirty="0"/>
          </a:p>
        </p:txBody>
      </p:sp>
    </p:spTree>
    <p:extLst>
      <p:ext uri="{BB962C8B-B14F-4D97-AF65-F5344CB8AC3E}">
        <p14:creationId xmlns:p14="http://schemas.microsoft.com/office/powerpoint/2010/main" val="285550875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latin typeface="Times New Roman" panose="02020603050405020304" pitchFamily="18" charset="0"/>
                <a:cs typeface="Times New Roman" panose="02020603050405020304" pitchFamily="18" charset="0"/>
              </a:rPr>
              <a:t>Protected Classes Under Title VII Of The Civil Rights Act Of 1964 And How The Act Applies To Staffing Decisions</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r>
              <a:rPr lang="en-US" sz="2600" dirty="0"/>
              <a:t>Title VII of the Civil Rights Act of 1964 prohibits discrimination in any aspect of employment circumstance. </a:t>
            </a:r>
            <a:endParaRPr lang="en-US" sz="2600" dirty="0" smtClean="0"/>
          </a:p>
          <a:p>
            <a:r>
              <a:rPr lang="en-US" dirty="0" smtClean="0"/>
              <a:t>The protected classes under Title VII of the Civil Rights Act of 1964 include:</a:t>
            </a:r>
          </a:p>
          <a:p>
            <a:pPr lvl="1">
              <a:buFont typeface="Wingdings" panose="05000000000000000000" pitchFamily="2" charset="2"/>
              <a:buChar char="Ø"/>
            </a:pPr>
            <a:r>
              <a:rPr lang="en-US" dirty="0" smtClean="0"/>
              <a:t>Race</a:t>
            </a:r>
          </a:p>
          <a:p>
            <a:pPr lvl="1">
              <a:buFont typeface="Wingdings" panose="05000000000000000000" pitchFamily="2" charset="2"/>
              <a:buChar char="Ø"/>
            </a:pPr>
            <a:r>
              <a:rPr lang="en-US" dirty="0" smtClean="0"/>
              <a:t>Color</a:t>
            </a:r>
          </a:p>
          <a:p>
            <a:pPr lvl="1">
              <a:buFont typeface="Wingdings" panose="05000000000000000000" pitchFamily="2" charset="2"/>
              <a:buChar char="Ø"/>
            </a:pPr>
            <a:r>
              <a:rPr lang="en-US" dirty="0" smtClean="0"/>
              <a:t>Religion</a:t>
            </a:r>
          </a:p>
          <a:p>
            <a:pPr lvl="1">
              <a:buFont typeface="Wingdings" panose="05000000000000000000" pitchFamily="2" charset="2"/>
              <a:buChar char="Ø"/>
            </a:pPr>
            <a:r>
              <a:rPr lang="en-US" dirty="0" smtClean="0"/>
              <a:t>Sex</a:t>
            </a:r>
          </a:p>
          <a:p>
            <a:pPr lvl="1">
              <a:buFont typeface="Wingdings" panose="05000000000000000000" pitchFamily="2" charset="2"/>
              <a:buChar char="Ø"/>
            </a:pPr>
            <a:r>
              <a:rPr lang="en-US" dirty="0" smtClean="0"/>
              <a:t>National Origin</a:t>
            </a:r>
          </a:p>
          <a:p>
            <a:pPr lvl="1">
              <a:buFont typeface="Wingdings" panose="05000000000000000000" pitchFamily="2" charset="2"/>
              <a:buChar char="Ø"/>
            </a:pPr>
            <a:r>
              <a:rPr lang="en-US" dirty="0" smtClean="0"/>
              <a:t>Disability </a:t>
            </a:r>
          </a:p>
          <a:p>
            <a:pPr lvl="1">
              <a:buFont typeface="Wingdings" panose="05000000000000000000" pitchFamily="2" charset="2"/>
              <a:buChar char="Ø"/>
            </a:pPr>
            <a:r>
              <a:rPr lang="en-US" dirty="0" smtClean="0"/>
              <a:t>Familial Status</a:t>
            </a:r>
          </a:p>
          <a:p>
            <a:r>
              <a:rPr lang="en-US" sz="2400" dirty="0" smtClean="0"/>
              <a:t>Employers with 15 or more employees are subject to this law </a:t>
            </a:r>
            <a:r>
              <a:rPr lang="en-US" sz="2400" dirty="0"/>
              <a:t>(</a:t>
            </a:r>
            <a:r>
              <a:rPr lang="en-US" sz="2400" dirty="0" err="1"/>
              <a:t>Pappoe</a:t>
            </a:r>
            <a:r>
              <a:rPr lang="en-US" sz="2400" dirty="0"/>
              <a:t>, 2019</a:t>
            </a:r>
            <a:r>
              <a:rPr lang="en-US" sz="2400" dirty="0" smtClean="0"/>
              <a:t>). </a:t>
            </a:r>
          </a:p>
        </p:txBody>
      </p:sp>
    </p:spTree>
    <p:extLst>
      <p:ext uri="{BB962C8B-B14F-4D97-AF65-F5344CB8AC3E}">
        <p14:creationId xmlns:p14="http://schemas.microsoft.com/office/powerpoint/2010/main" val="1089852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Protected Classes Under Title VII Of The Civil Rights Act Of 1964 And How The Act Applies To Staffing Decisions</a:t>
            </a:r>
            <a:endParaRPr lang="en-US" sz="2800" dirty="0"/>
          </a:p>
        </p:txBody>
      </p:sp>
      <p:sp>
        <p:nvSpPr>
          <p:cNvPr id="3" name="Content Placeholder 2"/>
          <p:cNvSpPr>
            <a:spLocks noGrp="1"/>
          </p:cNvSpPr>
          <p:nvPr>
            <p:ph idx="1"/>
          </p:nvPr>
        </p:nvSpPr>
        <p:spPr/>
        <p:txBody>
          <a:bodyPr>
            <a:normAutofit fontScale="70000" lnSpcReduction="20000"/>
          </a:bodyPr>
          <a:lstStyle/>
          <a:p>
            <a:r>
              <a:rPr lang="en-US" dirty="0"/>
              <a:t>I</a:t>
            </a:r>
            <a:r>
              <a:rPr lang="en-US" dirty="0" smtClean="0"/>
              <a:t>t </a:t>
            </a:r>
            <a:r>
              <a:rPr lang="en-US" dirty="0"/>
              <a:t>is also illegal to discriminate aspects of employment like job advertisement, training programs, compensation, and retirement benefits and plans. </a:t>
            </a:r>
            <a:endParaRPr lang="en-US" dirty="0" smtClean="0"/>
          </a:p>
          <a:p>
            <a:r>
              <a:rPr lang="en-US" dirty="0" smtClean="0"/>
              <a:t>According </a:t>
            </a:r>
            <a:r>
              <a:rPr lang="en-US" dirty="0"/>
              <a:t>to this act, discriminatory practices can be induced when there are differences in pay practices for any performed obligation. </a:t>
            </a:r>
            <a:endParaRPr lang="en-US" dirty="0" smtClean="0"/>
          </a:p>
          <a:p>
            <a:r>
              <a:rPr lang="en-US" dirty="0" smtClean="0"/>
              <a:t>It </a:t>
            </a:r>
            <a:r>
              <a:rPr lang="en-US" dirty="0"/>
              <a:t>is illegal to discriminate in firing, hiring regarding conditions, compensation, and terms of working (</a:t>
            </a:r>
            <a:r>
              <a:rPr lang="en-US" dirty="0" err="1"/>
              <a:t>Hersch</a:t>
            </a:r>
            <a:r>
              <a:rPr lang="en-US" dirty="0"/>
              <a:t> &amp; </a:t>
            </a:r>
            <a:r>
              <a:rPr lang="en-US" dirty="0" err="1"/>
              <a:t>Shinall</a:t>
            </a:r>
            <a:r>
              <a:rPr lang="en-US" dirty="0"/>
              <a:t>, 2015). </a:t>
            </a:r>
            <a:endParaRPr lang="en-US" dirty="0" smtClean="0"/>
          </a:p>
          <a:p>
            <a:r>
              <a:rPr lang="en-US" dirty="0" smtClean="0"/>
              <a:t>Job </a:t>
            </a:r>
            <a:r>
              <a:rPr lang="en-US" dirty="0"/>
              <a:t>applicants, employees, former employees, and training participants should benefit from protection under Title VII. </a:t>
            </a:r>
            <a:endParaRPr lang="en-US" dirty="0" smtClean="0"/>
          </a:p>
          <a:p>
            <a:r>
              <a:rPr lang="en-US" dirty="0" smtClean="0"/>
              <a:t>The </a:t>
            </a:r>
            <a:r>
              <a:rPr lang="en-US" dirty="0"/>
              <a:t>employer must ensure that Title VII is considered when assessing the right job applicants. </a:t>
            </a:r>
            <a:endParaRPr lang="en-US" dirty="0" smtClean="0"/>
          </a:p>
          <a:p>
            <a:r>
              <a:rPr lang="en-US" dirty="0" smtClean="0"/>
              <a:t>Such </a:t>
            </a:r>
            <a:r>
              <a:rPr lang="en-US" dirty="0"/>
              <a:t>integration ensures that the applicants are not discriminated and eliminated on the basis of various characteristics such as age, race, or color, among other classes. </a:t>
            </a:r>
          </a:p>
          <a:p>
            <a:endParaRPr lang="en-US" dirty="0"/>
          </a:p>
        </p:txBody>
      </p:sp>
    </p:spTree>
    <p:extLst>
      <p:ext uri="{BB962C8B-B14F-4D97-AF65-F5344CB8AC3E}">
        <p14:creationId xmlns:p14="http://schemas.microsoft.com/office/powerpoint/2010/main" val="230544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Employer Conduct That Violates Anti-discrimination Laws</a:t>
            </a:r>
            <a:endParaRPr lang="en-US" sz="3200" b="1" dirty="0">
              <a:latin typeface="+mn-lt"/>
            </a:endParaRPr>
          </a:p>
        </p:txBody>
      </p:sp>
      <p:sp>
        <p:nvSpPr>
          <p:cNvPr id="3" name="Content Placeholder 2"/>
          <p:cNvSpPr>
            <a:spLocks noGrp="1"/>
          </p:cNvSpPr>
          <p:nvPr>
            <p:ph idx="1"/>
          </p:nvPr>
        </p:nvSpPr>
        <p:spPr/>
        <p:txBody>
          <a:bodyPr>
            <a:normAutofit fontScale="70000" lnSpcReduction="20000"/>
          </a:bodyPr>
          <a:lstStyle/>
          <a:p>
            <a:r>
              <a:rPr lang="en-US" dirty="0"/>
              <a:t>In the workplace, employers may violate anti-discrimination laws in several ways. </a:t>
            </a:r>
          </a:p>
          <a:p>
            <a:r>
              <a:rPr lang="en-US" dirty="0" smtClean="0"/>
              <a:t>First</a:t>
            </a:r>
            <a:r>
              <a:rPr lang="en-US" dirty="0"/>
              <a:t>, through harassment due to color, race, religion, and sex (sexual orientation, gender identity, and generic information</a:t>
            </a:r>
            <a:r>
              <a:rPr lang="en-US" dirty="0" smtClean="0"/>
              <a:t>).</a:t>
            </a:r>
          </a:p>
          <a:p>
            <a:r>
              <a:rPr lang="en-US" dirty="0" smtClean="0"/>
              <a:t> </a:t>
            </a:r>
            <a:r>
              <a:rPr lang="en-US" dirty="0"/>
              <a:t>Second, employers provide unfair treatment conditions to their employees because of religion or gender differences (Rothstein, 2020). </a:t>
            </a:r>
            <a:endParaRPr lang="en-US" dirty="0" smtClean="0"/>
          </a:p>
          <a:p>
            <a:r>
              <a:rPr lang="en-US" dirty="0" smtClean="0"/>
              <a:t>Third</a:t>
            </a:r>
            <a:r>
              <a:rPr lang="en-US" dirty="0"/>
              <a:t>, managers also denial their workers for workplace change due to religious beliefs and disabilities issues. </a:t>
            </a:r>
            <a:endParaRPr lang="en-US" dirty="0" smtClean="0"/>
          </a:p>
          <a:p>
            <a:r>
              <a:rPr lang="en-US" dirty="0" smtClean="0"/>
              <a:t>According </a:t>
            </a:r>
            <a:r>
              <a:rPr lang="en-US" dirty="0"/>
              <a:t>to the Americans with Disabilities Act (ADA), employers should provide reasonable accommodations for disabled persons. </a:t>
            </a:r>
            <a:endParaRPr lang="en-US" dirty="0" smtClean="0"/>
          </a:p>
          <a:p>
            <a:r>
              <a:rPr lang="en-US" dirty="0" smtClean="0"/>
              <a:t>Employers </a:t>
            </a:r>
            <a:r>
              <a:rPr lang="en-US" dirty="0"/>
              <a:t>may also deny female workers pregnancy leave, thus violating Family Medical Leave Act (FMLA) (Rothstein, 2020). </a:t>
            </a:r>
            <a:endParaRPr lang="en-US" dirty="0" smtClean="0"/>
          </a:p>
          <a:p>
            <a:pPr marL="0" indent="0">
              <a:buNone/>
            </a:pPr>
            <a:endParaRPr lang="en-US" dirty="0"/>
          </a:p>
        </p:txBody>
      </p:sp>
    </p:spTree>
    <p:extLst>
      <p:ext uri="{BB962C8B-B14F-4D97-AF65-F5344CB8AC3E}">
        <p14:creationId xmlns:p14="http://schemas.microsoft.com/office/powerpoint/2010/main" val="3704700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mn-lt"/>
              </a:rPr>
              <a:t>The Importance Of The Civil Rights Act In Eliminating Racial Discrimination In The Workplace</a:t>
            </a:r>
            <a:endParaRPr lang="en-US" sz="2800" b="1" dirty="0">
              <a:latin typeface="+mn-lt"/>
            </a:endParaRPr>
          </a:p>
        </p:txBody>
      </p:sp>
      <p:sp>
        <p:nvSpPr>
          <p:cNvPr id="3" name="Content Placeholder 2"/>
          <p:cNvSpPr>
            <a:spLocks noGrp="1"/>
          </p:cNvSpPr>
          <p:nvPr>
            <p:ph idx="1"/>
          </p:nvPr>
        </p:nvSpPr>
        <p:spPr/>
        <p:txBody>
          <a:bodyPr>
            <a:normAutofit fontScale="25000" lnSpcReduction="20000"/>
          </a:bodyPr>
          <a:lstStyle/>
          <a:p>
            <a:r>
              <a:rPr lang="en-US" sz="5100" dirty="0"/>
              <a:t> </a:t>
            </a:r>
            <a:r>
              <a:rPr lang="en-US" sz="6400" dirty="0"/>
              <a:t>M</a:t>
            </a:r>
            <a:r>
              <a:rPr lang="en-US" sz="6400" dirty="0" smtClean="0"/>
              <a:t>inorities </a:t>
            </a:r>
            <a:r>
              <a:rPr lang="en-US" sz="6400" dirty="0"/>
              <a:t>like blacks, Latinos, and other communities have experienced discrimination in their workplaces. </a:t>
            </a:r>
            <a:endParaRPr lang="en-US" sz="6400" dirty="0" smtClean="0"/>
          </a:p>
          <a:p>
            <a:r>
              <a:rPr lang="en-US" sz="6400" dirty="0"/>
              <a:t>I</a:t>
            </a:r>
            <a:r>
              <a:rPr lang="en-US" sz="6400" dirty="0" smtClean="0"/>
              <a:t>n 1960s, </a:t>
            </a:r>
            <a:r>
              <a:rPr lang="en-US" sz="6400" dirty="0"/>
              <a:t>the blacks experienced unemployment rates that doubled those of white (Belton &amp; </a:t>
            </a:r>
            <a:r>
              <a:rPr lang="en-US" sz="6400" dirty="0" err="1"/>
              <a:t>Wasby</a:t>
            </a:r>
            <a:r>
              <a:rPr lang="en-US" sz="6400" dirty="0"/>
              <a:t>, 2019). </a:t>
            </a:r>
            <a:endParaRPr lang="en-US" sz="6400" dirty="0" smtClean="0"/>
          </a:p>
          <a:p>
            <a:r>
              <a:rPr lang="en-US" sz="6400" dirty="0" smtClean="0"/>
              <a:t>This </a:t>
            </a:r>
            <a:r>
              <a:rPr lang="en-US" sz="6400" dirty="0"/>
              <a:t>happened because, during that time, there were no laws that could prevent racial discrimination in employment. </a:t>
            </a:r>
            <a:endParaRPr lang="en-US" sz="6400" dirty="0" smtClean="0"/>
          </a:p>
          <a:p>
            <a:r>
              <a:rPr lang="en-US" sz="6400" dirty="0" smtClean="0"/>
              <a:t>For </a:t>
            </a:r>
            <a:r>
              <a:rPr lang="en-US" sz="6400" dirty="0"/>
              <a:t>almost, hundred years after the Civil War, employers discriminated against racial minorities employees in promotions, hiring, and compensation.  </a:t>
            </a:r>
            <a:endParaRPr lang="en-US" sz="6400" dirty="0" smtClean="0"/>
          </a:p>
          <a:p>
            <a:r>
              <a:rPr lang="en-US" sz="6400" dirty="0"/>
              <a:t>T</a:t>
            </a:r>
            <a:r>
              <a:rPr lang="en-US" sz="6400" dirty="0" smtClean="0"/>
              <a:t>he </a:t>
            </a:r>
            <a:r>
              <a:rPr lang="en-US" sz="6400" dirty="0"/>
              <a:t>Civil Rights Act of 1964 prevented employers from discrimination forms based on race (Belton &amp; </a:t>
            </a:r>
            <a:r>
              <a:rPr lang="en-US" sz="6400" dirty="0" err="1"/>
              <a:t>Wasby</a:t>
            </a:r>
            <a:r>
              <a:rPr lang="en-US" sz="6400" dirty="0"/>
              <a:t>, 2019). </a:t>
            </a:r>
            <a:endParaRPr lang="en-US" sz="6400" dirty="0" smtClean="0"/>
          </a:p>
          <a:p>
            <a:r>
              <a:rPr lang="en-US" sz="6400" dirty="0" smtClean="0"/>
              <a:t>The </a:t>
            </a:r>
            <a:r>
              <a:rPr lang="en-US" sz="6400" dirty="0"/>
              <a:t>act led to the development of the Equal Employment Opportunity Commission that helps to prevent racial discrimination in workplaces (Brown, 2014). </a:t>
            </a:r>
            <a:endParaRPr lang="en-US" sz="6400" dirty="0" smtClean="0"/>
          </a:p>
          <a:p>
            <a:r>
              <a:rPr lang="en-US" sz="6400" dirty="0" smtClean="0"/>
              <a:t>Additionally</a:t>
            </a:r>
            <a:r>
              <a:rPr lang="en-US" sz="6400" dirty="0"/>
              <a:t>, the act called for employers to respect racial and cultural differences in the workplace. The act helped to prevent racial discrimination in workplaces where most blacks worked.</a:t>
            </a:r>
          </a:p>
          <a:p>
            <a:endParaRPr lang="en-US" dirty="0"/>
          </a:p>
        </p:txBody>
      </p:sp>
    </p:spTree>
    <p:extLst>
      <p:ext uri="{BB962C8B-B14F-4D97-AF65-F5344CB8AC3E}">
        <p14:creationId xmlns:p14="http://schemas.microsoft.com/office/powerpoint/2010/main" val="93483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latin typeface="+mn-lt"/>
              </a:rPr>
              <a:t>The Role Of The Equal Employment Opportunity Commission (EEOC) In Workplace Discrimination Regulations</a:t>
            </a:r>
            <a:endParaRPr lang="en-US" sz="2800" b="1" dirty="0">
              <a:latin typeface="+mn-lt"/>
            </a:endParaRPr>
          </a:p>
        </p:txBody>
      </p:sp>
      <p:sp>
        <p:nvSpPr>
          <p:cNvPr id="3" name="Content Placeholder 2"/>
          <p:cNvSpPr>
            <a:spLocks noGrp="1"/>
          </p:cNvSpPr>
          <p:nvPr>
            <p:ph idx="1"/>
          </p:nvPr>
        </p:nvSpPr>
        <p:spPr/>
        <p:txBody>
          <a:bodyPr>
            <a:normAutofit fontScale="62500" lnSpcReduction="20000"/>
          </a:bodyPr>
          <a:lstStyle/>
          <a:p>
            <a:r>
              <a:rPr lang="en-US" dirty="0"/>
              <a:t>Equal Employment Opportunity Commission (EEOC) is a federal agency that imposes laws against job harassment and discrimination.  </a:t>
            </a:r>
            <a:endParaRPr lang="en-US" dirty="0" smtClean="0"/>
          </a:p>
          <a:p>
            <a:r>
              <a:rPr lang="en-US" dirty="0" smtClean="0"/>
              <a:t>The </a:t>
            </a:r>
            <a:r>
              <a:rPr lang="en-US" dirty="0"/>
              <a:t>laws apply in several aspects of the workplace, such as promotions, hiring, training, benefits, and harassment. </a:t>
            </a:r>
            <a:endParaRPr lang="en-US" dirty="0" smtClean="0"/>
          </a:p>
          <a:p>
            <a:r>
              <a:rPr lang="en-US" dirty="0" smtClean="0"/>
              <a:t>EEOC </a:t>
            </a:r>
            <a:r>
              <a:rPr lang="en-US" dirty="0"/>
              <a:t>investigates job complaints based on color, religion, disability, sex, and national origin. </a:t>
            </a:r>
            <a:endParaRPr lang="en-US" dirty="0" smtClean="0"/>
          </a:p>
          <a:p>
            <a:r>
              <a:rPr lang="en-US" dirty="0" smtClean="0"/>
              <a:t>The </a:t>
            </a:r>
            <a:r>
              <a:rPr lang="en-US" dirty="0"/>
              <a:t>agency takes action to stop discrimination from employers. </a:t>
            </a:r>
            <a:endParaRPr lang="en-US" dirty="0" smtClean="0"/>
          </a:p>
          <a:p>
            <a:r>
              <a:rPr lang="en-US" dirty="0" smtClean="0"/>
              <a:t>EEOC </a:t>
            </a:r>
            <a:r>
              <a:rPr lang="en-US" dirty="0"/>
              <a:t>also works to prevent workplace discrimination before it happens. </a:t>
            </a:r>
            <a:endParaRPr lang="en-US" dirty="0" smtClean="0"/>
          </a:p>
          <a:p>
            <a:r>
              <a:rPr lang="en-US" dirty="0" smtClean="0"/>
              <a:t>This </a:t>
            </a:r>
            <a:r>
              <a:rPr lang="en-US" dirty="0"/>
              <a:t>involves giving a presentation to employers and employees about the laws to enforce to prevent all forms of discrimination. </a:t>
            </a:r>
            <a:endParaRPr lang="en-US" dirty="0" smtClean="0"/>
          </a:p>
          <a:p>
            <a:r>
              <a:rPr lang="en-US" dirty="0" smtClean="0"/>
              <a:t>EEOC </a:t>
            </a:r>
            <a:r>
              <a:rPr lang="en-US" dirty="0"/>
              <a:t>writes documents on equal employment opportunities rules and laws to help employers, employees, and applicants understand their rights. </a:t>
            </a:r>
            <a:endParaRPr lang="en-US" dirty="0" smtClean="0"/>
          </a:p>
          <a:p>
            <a:r>
              <a:rPr lang="en-US" dirty="0" smtClean="0"/>
              <a:t>EEOC </a:t>
            </a:r>
            <a:r>
              <a:rPr lang="en-US" dirty="0"/>
              <a:t>provides guidelines on particular issues in workplaces, like applying ADA for employees with mental issues.</a:t>
            </a:r>
          </a:p>
          <a:p>
            <a:endParaRPr lang="en-US" dirty="0"/>
          </a:p>
        </p:txBody>
      </p:sp>
    </p:spTree>
    <p:extLst>
      <p:ext uri="{BB962C8B-B14F-4D97-AF65-F5344CB8AC3E}">
        <p14:creationId xmlns:p14="http://schemas.microsoft.com/office/powerpoint/2010/main" val="3343472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6857" y="521757"/>
            <a:ext cx="9601196" cy="1303867"/>
          </a:xfrm>
        </p:spPr>
        <p:txBody>
          <a:bodyPr>
            <a:normAutofit fontScale="90000"/>
          </a:bodyPr>
          <a:lstStyle/>
          <a:p>
            <a:r>
              <a:rPr lang="en-US" sz="2800" b="1" dirty="0">
                <a:latin typeface="+mn-lt"/>
              </a:rPr>
              <a:t>The Role Of The Equal Employment Opportunity Commission (EEOC) In Workplace Discrimination Regulations</a:t>
            </a:r>
            <a:endParaRPr lang="en-US" sz="2800" dirty="0">
              <a:latin typeface="+mn-lt"/>
            </a:endParaRPr>
          </a:p>
        </p:txBody>
      </p:sp>
      <p:sp>
        <p:nvSpPr>
          <p:cNvPr id="3" name="Content Placeholder 2"/>
          <p:cNvSpPr>
            <a:spLocks noGrp="1"/>
          </p:cNvSpPr>
          <p:nvPr>
            <p:ph idx="1"/>
          </p:nvPr>
        </p:nvSpPr>
        <p:spPr>
          <a:xfrm>
            <a:off x="1046021" y="2490643"/>
            <a:ext cx="10515600" cy="4367357"/>
          </a:xfrm>
        </p:spPr>
        <p:txBody>
          <a:bodyPr>
            <a:normAutofit fontScale="55000" lnSpcReduction="20000"/>
          </a:bodyPr>
          <a:lstStyle/>
          <a:p>
            <a:r>
              <a:rPr lang="en-US" sz="3300" dirty="0" smtClean="0"/>
              <a:t>They </a:t>
            </a:r>
            <a:r>
              <a:rPr lang="en-US" sz="3300" dirty="0"/>
              <a:t>protect employees using federal laws in which every tries to restrict forms of discrimination.  </a:t>
            </a:r>
            <a:endParaRPr lang="en-US" sz="3300" dirty="0" smtClean="0"/>
          </a:p>
          <a:p>
            <a:r>
              <a:rPr lang="en-US" sz="3300" dirty="0" smtClean="0"/>
              <a:t>EEOC </a:t>
            </a:r>
            <a:r>
              <a:rPr lang="en-US" sz="3300" dirty="0"/>
              <a:t>enforces laws like the Pregnancy Discrimination Act, Title VII, Equal Pay Act, and Age Discrimination of Employment (Barnes,2020). </a:t>
            </a:r>
            <a:endParaRPr lang="en-US" sz="3300" dirty="0" smtClean="0"/>
          </a:p>
          <a:p>
            <a:r>
              <a:rPr lang="en-US" sz="3300" dirty="0" smtClean="0"/>
              <a:t>EEOC </a:t>
            </a:r>
            <a:r>
              <a:rPr lang="en-US" sz="3300" dirty="0"/>
              <a:t>can sue local, federal, and local government and private employers regarding discrimination acts. </a:t>
            </a:r>
            <a:endParaRPr lang="en-US" sz="3300" dirty="0" smtClean="0"/>
          </a:p>
          <a:p>
            <a:r>
              <a:rPr lang="en-US" sz="3300" dirty="0" smtClean="0"/>
              <a:t>EEOC </a:t>
            </a:r>
            <a:r>
              <a:rPr lang="en-US" sz="3300" dirty="0"/>
              <a:t>uses monetary fines as penalties for any organization violating discrimination laws. When an employee wants to litigate a company for discrimination allegation, EEOC helps them to file a formal complaint. </a:t>
            </a:r>
            <a:endParaRPr lang="en-US" sz="3300" dirty="0" smtClean="0"/>
          </a:p>
          <a:p>
            <a:r>
              <a:rPr lang="en-US" sz="3300" dirty="0" smtClean="0"/>
              <a:t>EEOC </a:t>
            </a:r>
            <a:r>
              <a:rPr lang="en-US" sz="3300" dirty="0"/>
              <a:t>reviews the case and decides on whether to follow it through the litigation process. </a:t>
            </a:r>
            <a:endParaRPr lang="en-US" sz="3300" dirty="0" smtClean="0"/>
          </a:p>
          <a:p>
            <a:r>
              <a:rPr lang="en-US" sz="3300" dirty="0" smtClean="0"/>
              <a:t>EEOC </a:t>
            </a:r>
            <a:r>
              <a:rPr lang="en-US" sz="3300" dirty="0"/>
              <a:t>cooperates with other agencies and government bodies to promote equality goals through participating in various programs. </a:t>
            </a:r>
            <a:endParaRPr lang="en-US" sz="3300" dirty="0" smtClean="0"/>
          </a:p>
          <a:p>
            <a:r>
              <a:rPr lang="en-US" sz="3300" dirty="0" smtClean="0"/>
              <a:t>EEOC </a:t>
            </a:r>
            <a:r>
              <a:rPr lang="en-US" sz="3300" dirty="0"/>
              <a:t>dedicates most of its time to improve workplace equality for all American people.  </a:t>
            </a:r>
            <a:endParaRPr lang="en-US" sz="3300" dirty="0" smtClean="0"/>
          </a:p>
          <a:p>
            <a:r>
              <a:rPr lang="en-US" sz="3300" dirty="0" smtClean="0"/>
              <a:t>EEOC </a:t>
            </a:r>
            <a:r>
              <a:rPr lang="en-US" sz="3300" dirty="0"/>
              <a:t>develops and implements special initiatives and not only enforcing federal laws on discrimination.</a:t>
            </a:r>
          </a:p>
          <a:p>
            <a:endParaRPr lang="en-US" dirty="0"/>
          </a:p>
        </p:txBody>
      </p:sp>
    </p:spTree>
    <p:extLst>
      <p:ext uri="{BB962C8B-B14F-4D97-AF65-F5344CB8AC3E}">
        <p14:creationId xmlns:p14="http://schemas.microsoft.com/office/powerpoint/2010/main" val="3859758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latin typeface="+mn-lt"/>
              </a:rPr>
              <a:t>Documentation Needed To Defend Retaliation Claims</a:t>
            </a:r>
            <a:endParaRPr lang="en-US" sz="2800" b="1" dirty="0">
              <a:latin typeface="+mn-lt"/>
            </a:endParaRPr>
          </a:p>
        </p:txBody>
      </p:sp>
      <p:sp>
        <p:nvSpPr>
          <p:cNvPr id="3" name="Content Placeholder 2"/>
          <p:cNvSpPr>
            <a:spLocks noGrp="1"/>
          </p:cNvSpPr>
          <p:nvPr>
            <p:ph idx="1"/>
          </p:nvPr>
        </p:nvSpPr>
        <p:spPr/>
        <p:txBody>
          <a:bodyPr>
            <a:normAutofit fontScale="92500" lnSpcReduction="20000"/>
          </a:bodyPr>
          <a:lstStyle/>
          <a:p>
            <a:r>
              <a:rPr lang="en-US" dirty="0"/>
              <a:t>Retaliation is an act where an employer takes an adverse action against his or her employee after making any complain or reporting any activity that the employee believes is discriminatory or relates to harassment in the place of work (</a:t>
            </a:r>
            <a:r>
              <a:rPr lang="en-US" dirty="0" err="1"/>
              <a:t>Eisenstadt</a:t>
            </a:r>
            <a:r>
              <a:rPr lang="en-US" dirty="0"/>
              <a:t> &amp; Geddes, 2018). </a:t>
            </a:r>
          </a:p>
          <a:p>
            <a:r>
              <a:rPr lang="en-US" dirty="0"/>
              <a:t>According to Title VII, some of the common circumstances that lead to retaliation claims include when employees are denied promotion or pay raise, deduction of salary, transfer to another location or position, change of job duties, and demoting or termination of an employee</a:t>
            </a:r>
            <a:r>
              <a:rPr lang="en-US" dirty="0" smtClean="0"/>
              <a:t>.</a:t>
            </a:r>
            <a:endParaRPr lang="en-US" dirty="0"/>
          </a:p>
          <a:p>
            <a:r>
              <a:rPr lang="en-US" dirty="0"/>
              <a:t>Employment lawyers normally assess varied elements when determining retaliation case. </a:t>
            </a:r>
          </a:p>
          <a:p>
            <a:endParaRPr lang="en-US" dirty="0"/>
          </a:p>
        </p:txBody>
      </p:sp>
    </p:spTree>
    <p:extLst>
      <p:ext uri="{BB962C8B-B14F-4D97-AF65-F5344CB8AC3E}">
        <p14:creationId xmlns:p14="http://schemas.microsoft.com/office/powerpoint/2010/main" val="3841858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457297"/>
            <a:ext cx="9601196" cy="1303867"/>
          </a:xfrm>
        </p:spPr>
        <p:txBody>
          <a:bodyPr>
            <a:normAutofit/>
          </a:bodyPr>
          <a:lstStyle/>
          <a:p>
            <a:pPr algn="ctr"/>
            <a:r>
              <a:rPr lang="en-US" sz="2800" b="1" dirty="0">
                <a:latin typeface="+mn-lt"/>
              </a:rPr>
              <a:t>Documentation Needed To Defend Retaliation Claims</a:t>
            </a:r>
            <a:endParaRPr lang="en-US" sz="2800" dirty="0">
              <a:latin typeface="+mn-lt"/>
            </a:endParaRPr>
          </a:p>
        </p:txBody>
      </p:sp>
      <p:sp>
        <p:nvSpPr>
          <p:cNvPr id="3" name="Content Placeholder 2"/>
          <p:cNvSpPr>
            <a:spLocks noGrp="1"/>
          </p:cNvSpPr>
          <p:nvPr>
            <p:ph idx="1"/>
          </p:nvPr>
        </p:nvSpPr>
        <p:spPr>
          <a:xfrm>
            <a:off x="976746" y="1790510"/>
            <a:ext cx="10515600" cy="4351338"/>
          </a:xfrm>
        </p:spPr>
        <p:txBody>
          <a:bodyPr>
            <a:normAutofit fontScale="92500" lnSpcReduction="20000"/>
          </a:bodyPr>
          <a:lstStyle/>
          <a:p>
            <a:r>
              <a:rPr lang="en-US" dirty="0"/>
              <a:t>One of the documents needed to defend a retaliation claim is the employee’s experience of the said illegal discrimination or harassment (</a:t>
            </a:r>
            <a:r>
              <a:rPr lang="en-US" dirty="0" err="1"/>
              <a:t>Eisenstadt</a:t>
            </a:r>
            <a:r>
              <a:rPr lang="en-US" dirty="0"/>
              <a:t> &amp; Geddes, 2018). </a:t>
            </a:r>
            <a:endParaRPr lang="en-US" dirty="0" smtClean="0"/>
          </a:p>
          <a:p>
            <a:r>
              <a:rPr lang="en-US" dirty="0" smtClean="0"/>
              <a:t>Another </a:t>
            </a:r>
            <a:r>
              <a:rPr lang="en-US" dirty="0"/>
              <a:t>document needed to defend a retaliation claim is that the employee must prove that he or she was involved in a protected activity. </a:t>
            </a:r>
            <a:endParaRPr lang="en-US" dirty="0" smtClean="0"/>
          </a:p>
          <a:p>
            <a:r>
              <a:rPr lang="en-US" dirty="0" smtClean="0"/>
              <a:t>A </a:t>
            </a:r>
            <a:r>
              <a:rPr lang="en-US" dirty="0"/>
              <a:t>protected activity can involve acts such as opposing an unlawful practice in an organization.</a:t>
            </a:r>
          </a:p>
          <a:p>
            <a:r>
              <a:rPr lang="en-US" dirty="0"/>
              <a:t>Another document is a proof that the employer indeed took adverse measures against the employee after reporting any case of harassment or discrimination in workplace (</a:t>
            </a:r>
            <a:r>
              <a:rPr lang="en-US" dirty="0" err="1" smtClean="0"/>
              <a:t>Eisenstadt</a:t>
            </a:r>
            <a:r>
              <a:rPr lang="en-US" dirty="0" smtClean="0"/>
              <a:t> </a:t>
            </a:r>
            <a:r>
              <a:rPr lang="en-US" dirty="0"/>
              <a:t>&amp; Geddes, 2018). </a:t>
            </a:r>
            <a:r>
              <a:rPr lang="en-US" dirty="0" smtClean="0"/>
              <a:t>These actions might be firing or even demoting the employee.</a:t>
            </a:r>
            <a:endParaRPr lang="en-US" dirty="0"/>
          </a:p>
          <a:p>
            <a:r>
              <a:rPr lang="en-US" dirty="0"/>
              <a:t>The employee must also have a document that supports that he or she suffered certain damages based on the retaliation. </a:t>
            </a:r>
            <a:endParaRPr lang="en-US" dirty="0" smtClean="0"/>
          </a:p>
          <a:p>
            <a:r>
              <a:rPr lang="en-US" dirty="0" smtClean="0"/>
              <a:t>For </a:t>
            </a:r>
            <a:r>
              <a:rPr lang="en-US" dirty="0"/>
              <a:t>instance, the employee can submit a document that reveals that he or she suffered from physical or emotional problem as a result of the employer’s actions. </a:t>
            </a:r>
          </a:p>
        </p:txBody>
      </p:sp>
    </p:spTree>
    <p:extLst>
      <p:ext uri="{BB962C8B-B14F-4D97-AF65-F5344CB8AC3E}">
        <p14:creationId xmlns:p14="http://schemas.microsoft.com/office/powerpoint/2010/main" val="12250414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51</TotalTime>
  <Words>2503</Words>
  <Application>Microsoft Office PowerPoint</Application>
  <PresentationFormat>Widescreen</PresentationFormat>
  <Paragraphs>99</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Garamond</vt:lpstr>
      <vt:lpstr>Times New Roman</vt:lpstr>
      <vt:lpstr>Wingdings</vt:lpstr>
      <vt:lpstr>Organic</vt:lpstr>
      <vt:lpstr>Employment Law</vt:lpstr>
      <vt:lpstr>Protected Classes Under Title VII Of The Civil Rights Act Of 1964 And How The Act Applies To Staffing Decisions</vt:lpstr>
      <vt:lpstr>Protected Classes Under Title VII Of The Civil Rights Act Of 1964 And How The Act Applies To Staffing Decisions</vt:lpstr>
      <vt:lpstr>Employer Conduct That Violates Anti-discrimination Laws</vt:lpstr>
      <vt:lpstr>The Importance Of The Civil Rights Act In Eliminating Racial Discrimination In The Workplace</vt:lpstr>
      <vt:lpstr>The Role Of The Equal Employment Opportunity Commission (EEOC) In Workplace Discrimination Regulations</vt:lpstr>
      <vt:lpstr>The Role Of The Equal Employment Opportunity Commission (EEOC) In Workplace Discrimination Regulations</vt:lpstr>
      <vt:lpstr>Documentation Needed To Defend Retaliation Claims</vt:lpstr>
      <vt:lpstr>Documentation Needed To Defend Retaliation Claims</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Employment Law</dc:title>
  <dc:creator>user</dc:creator>
  <cp:lastModifiedBy>user</cp:lastModifiedBy>
  <cp:revision>48</cp:revision>
  <dcterms:created xsi:type="dcterms:W3CDTF">2021-09-16T00:01:21Z</dcterms:created>
  <dcterms:modified xsi:type="dcterms:W3CDTF">2021-09-16T00:52:55Z</dcterms:modified>
</cp:coreProperties>
</file>